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7" r:id="rId3"/>
    <p:sldId id="332" r:id="rId4"/>
    <p:sldId id="264" r:id="rId5"/>
    <p:sldId id="326" r:id="rId6"/>
    <p:sldId id="296" r:id="rId7"/>
    <p:sldId id="324" r:id="rId8"/>
    <p:sldId id="311" r:id="rId9"/>
    <p:sldId id="309" r:id="rId10"/>
    <p:sldId id="316" r:id="rId11"/>
    <p:sldId id="337" r:id="rId12"/>
    <p:sldId id="300" r:id="rId13"/>
    <p:sldId id="260" r:id="rId14"/>
    <p:sldId id="320" r:id="rId15"/>
    <p:sldId id="302" r:id="rId16"/>
    <p:sldId id="261" r:id="rId17"/>
    <p:sldId id="335" r:id="rId18"/>
    <p:sldId id="334" r:id="rId19"/>
    <p:sldId id="336" r:id="rId20"/>
    <p:sldId id="338" r:id="rId2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FF00"/>
    <a:srgbClr val="3399FF"/>
    <a:srgbClr val="000099"/>
    <a:srgbClr val="000000"/>
    <a:srgbClr val="0000FF"/>
    <a:srgbClr val="FF66FF"/>
    <a:srgbClr val="006666"/>
    <a:srgbClr val="FFFF66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84" autoAdjust="0"/>
    <p:restoredTop sz="85940" autoAdjust="0"/>
  </p:normalViewPr>
  <p:slideViewPr>
    <p:cSldViewPr>
      <p:cViewPr varScale="1">
        <p:scale>
          <a:sx n="91" d="100"/>
          <a:sy n="91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0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B0DAB228-DBF4-49D7-B594-CEABF4B6DE77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75F559BB-4EA1-4A93-AB9B-60D6ACF1E4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819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4A5CCD04-3FD0-45D8-80A4-3381700556EF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DBBE1894-7442-4CAD-994F-959D38E9C8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472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like to start our presentations with a few reminders to help you make the most out of your benefits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1894-7442-4CAD-994F-959D38E9C8E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5992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1894-7442-4CAD-994F-959D38E9C8E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3445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1894-7442-4CAD-994F-959D38E9C8E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1767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1894-7442-4CAD-994F-959D38E9C8E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1767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1894-7442-4CAD-994F-959D38E9C8E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1767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improved, updated site where you can find information,</a:t>
            </a:r>
            <a:r>
              <a:rPr lang="en-US" baseline="0" dirty="0" smtClean="0"/>
              <a:t> links, and resources for your benefits.</a:t>
            </a:r>
          </a:p>
          <a:p>
            <a:r>
              <a:rPr lang="en-US" baseline="0" dirty="0" smtClean="0"/>
              <a:t>Benefits Worksheet, Medical and Dental Recommendation Tools, Expanded Medical Comparison Chart, Glossary.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UP AND RUNNING BY MAY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1894-7442-4CAD-994F-959D38E9C8E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4666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Employees will receive two postcards</a:t>
            </a:r>
            <a:r>
              <a:rPr lang="en-US" baseline="0" dirty="0" smtClean="0"/>
              <a:t> and a newsletter at their home address of record.  Hopefully, this gives the employee and family members a heads up about Open Enrollment.  There will also be articles in City Connection,</a:t>
            </a:r>
          </a:p>
          <a:p>
            <a:r>
              <a:rPr lang="en-US" baseline="0" dirty="0" smtClean="0"/>
              <a:t>and Health Care Task Force members have been asked to share information with their membership.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1894-7442-4CAD-994F-959D38E9C8E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3849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need to lay some groundwork about self-funding in order to explain the RFP process that recently occurred.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1894-7442-4CAD-994F-959D38E9C8E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7226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City will spend about $134</a:t>
            </a:r>
            <a:r>
              <a:rPr lang="en-US" baseline="0" dirty="0" smtClean="0"/>
              <a:t> Million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1894-7442-4CAD-994F-959D38E9C8E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823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co-pay</a:t>
            </a:r>
            <a:r>
              <a:rPr lang="en-US" baseline="0" dirty="0" smtClean="0"/>
              <a:t> changes effective August 1</a:t>
            </a:r>
            <a:r>
              <a:rPr lang="en-US" baseline="30000" dirty="0" smtClean="0"/>
              <a:t>st</a:t>
            </a:r>
            <a:r>
              <a:rPr lang="en-US" baseline="0" dirty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1894-7442-4CAD-994F-959D38E9C8E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308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8600"/>
            <a:ext cx="7696200" cy="20574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286000"/>
            <a:ext cx="4419600" cy="23622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employee.phoenix.gov/hr</a:t>
            </a:r>
            <a:endParaRPr lang="en-US" dirty="0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6DD390-0A51-451C-9D01-8C28BAD5F27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employee.phoenix.gov/hr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2C46F-8074-45CA-BFB4-6350325DF2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289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762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762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employee.phoenix.gov/hr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7879F-4F75-4D8A-A029-4060AEED154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4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employee.phoenix.gov/hr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620AF-2BB0-4CD3-BB5D-53F477FB1C6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083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employee.phoenix.gov/hr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70964-EA88-4C5B-A737-36D2BD24C8D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8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employee.phoenix.gov/hr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A31B5-3E3E-4326-B7A3-1D56E24AE97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607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employee.phoenix.gov/hr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CAC76-BB93-429C-A2EE-596FB75142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714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employee.phoenix.gov/hr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5F9F2-6145-43A4-8846-41CFEA83D9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416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employee.phoenix.gov/hr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4861B-6DD7-4D43-81FA-48B325330F9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080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employee.phoenix.gov/hr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C0E64-190C-4631-AF5F-D6F4FAB555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941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employee.phoenix.gov/hr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04CBE-778E-414A-8809-4B417B14A40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14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3716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/>
              <a:t>employee.phoenix.gov/hr</a:t>
            </a:r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1A3068-DDF1-41B9-9B56-2875129BA69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3000"/>
                    </a14:imgEffect>
                    <a14:imgEffect>
                      <a14:brightnessContrast bright="34000" contrast="-2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609600"/>
            <a:ext cx="7162800" cy="2362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/>
              <a:t>City of </a:t>
            </a:r>
            <a:r>
              <a:rPr lang="en-US" sz="4800" b="1" dirty="0" smtClean="0"/>
              <a:t>Phoenix</a:t>
            </a:r>
            <a:r>
              <a:rPr lang="en-US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Retiree Medical Coverage Information</a:t>
            </a:r>
            <a:r>
              <a:rPr lang="en-US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8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92692" y="4572000"/>
            <a:ext cx="3620336" cy="202338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4400" b="1" dirty="0" smtClean="0">
                <a:ln w="50800"/>
                <a:solidFill>
                  <a:schemeClr val="tx1"/>
                </a:solidFill>
              </a:rPr>
              <a:t>2011- 12 Plan Year</a:t>
            </a:r>
            <a:endParaRPr lang="en-US" sz="44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6DD390-0A51-451C-9D01-8C28BAD5F27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34736" y="3200400"/>
            <a:ext cx="6909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Mary Kyle, Deputy Human Resources Director</a:t>
            </a:r>
          </a:p>
          <a:p>
            <a:endParaRPr lang="en-US" sz="2400" b="1" dirty="0"/>
          </a:p>
          <a:p>
            <a:r>
              <a:rPr lang="en-US" sz="2400" b="1" dirty="0" smtClean="0"/>
              <a:t>October 13, 2011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92D050"/>
                </a:solidFill>
              </a:rPr>
              <a:t>$215 Million = </a:t>
            </a:r>
            <a:endParaRPr lang="en-US" sz="4800" b="1" dirty="0">
              <a:ln w="11430"/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The total projected cost for medical and pharmacy coverage in the 2011 – 12        Plan Year for</a:t>
            </a:r>
          </a:p>
          <a:p>
            <a:pPr lvl="1"/>
            <a:r>
              <a:rPr lang="en-US" sz="2800" dirty="0" smtClean="0"/>
              <a:t>Employees</a:t>
            </a:r>
          </a:p>
          <a:p>
            <a:pPr lvl="1"/>
            <a:r>
              <a:rPr lang="en-US" sz="2800" dirty="0" smtClean="0"/>
              <a:t>Retirees</a:t>
            </a:r>
          </a:p>
          <a:p>
            <a:pPr lvl="1"/>
            <a:r>
              <a:rPr lang="en-US" sz="2800" dirty="0" smtClean="0"/>
              <a:t>Covered family members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99.06% is spent directly on claims 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employee.phoenix.gov/hr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9673" y="5029200"/>
            <a:ext cx="137464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173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employee.phoenix.gov/hr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0964-EA88-4C5B-A737-36D2BD24C8D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1" y="2286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HELP</a:t>
            </a:r>
            <a:r>
              <a:rPr lang="en-US" sz="3200" b="1" dirty="0" smtClean="0">
                <a:solidFill>
                  <a:srgbClr val="FFFF00"/>
                </a:solidFill>
              </a:rPr>
              <a:t> US PROVIDE QUALITY COVERAGE</a:t>
            </a:r>
          </a:p>
          <a:p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940696" y="1600200"/>
            <a:ext cx="80509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u="sng" dirty="0" smtClean="0"/>
              <a:t>Pharmacy</a:t>
            </a:r>
            <a:r>
              <a:rPr lang="en-US" sz="2400" b="1" dirty="0" smtClean="0"/>
              <a:t> – Use Generics where possible to save money for you and for the plan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Use mail order for maintenance medications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Check retail locations for $4 generic medications</a:t>
            </a:r>
          </a:p>
          <a:p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Visit Urgent Care and Convenience Care Clinics instead of the Emergency Room when appropriate</a:t>
            </a:r>
          </a:p>
          <a:p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Keep yourself healthy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Get annual physicals/check-ups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Get an annual flu shot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813886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295400" y="3162300"/>
            <a:ext cx="6954029" cy="750887"/>
          </a:xfrm>
        </p:spPr>
        <p:txBody>
          <a:bodyPr/>
          <a:lstStyle/>
          <a:p>
            <a:r>
              <a:rPr lang="en-US" sz="4000" dirty="0" smtClean="0"/>
              <a:t>Medical Co-Pays</a:t>
            </a:r>
            <a:endParaRPr lang="en-US" sz="4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employee.phoenix.gov/hr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AC76-BB93-429C-A2EE-596FB751421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101" name="Picture 5" descr="C:\Documents and Settings\ldewar.DMPHX\Local Settings\Temporary Internet Files\Content.IE5\J70K1BCR\MC9000602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985" y="2819400"/>
            <a:ext cx="1073744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Documents and Settings\ldewar.DMPHX\Local Settings\Temporary Internet Files\Content.IE5\9BBRY7A0\MC9004360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8004" y="1600200"/>
            <a:ext cx="1228725" cy="99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Documents and Settings\ldewar.DMPHX\Local Settings\Temporary Internet Files\Content.IE5\3INZN40D\MC90043601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7535" y="4533900"/>
            <a:ext cx="1069661" cy="124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339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rgbClr val="00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Co-Pay Changes as of Aug. 1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97998488"/>
              </p:ext>
            </p:extLst>
          </p:nvPr>
        </p:nvGraphicFramePr>
        <p:xfrm>
          <a:off x="1066800" y="2286000"/>
          <a:ext cx="77724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Co-Pay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Co-Pay as of 8/1/11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PCP Office Visit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$15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$20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Eye Exam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$5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$10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Urgent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Care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$40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$45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Emergency Room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$125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$140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Outpatient Surgery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$75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$80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employee.phoenix.gov/hr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9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00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Prescription Co-Pays </a:t>
            </a:r>
            <a:br>
              <a:rPr lang="en-US" b="1" dirty="0" smtClean="0">
                <a:ln w="11430"/>
                <a:solidFill>
                  <a:srgbClr val="00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solidFill>
                  <a:srgbClr val="00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 Not Change </a:t>
            </a:r>
            <a:endParaRPr lang="en-US" b="1" dirty="0">
              <a:ln w="11430"/>
              <a:solidFill>
                <a:srgbClr val="00CC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8031050"/>
              </p:ext>
            </p:extLst>
          </p:nvPr>
        </p:nvGraphicFramePr>
        <p:xfrm>
          <a:off x="1219200" y="1371600"/>
          <a:ext cx="7543799" cy="38123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{FABFCF23-3B69-468F-B69F-88F6DE6A72F2}</a:tableStyleId>
              </a:tblPr>
              <a:tblGrid>
                <a:gridCol w="2133600"/>
                <a:gridCol w="2133600"/>
                <a:gridCol w="1981200"/>
                <a:gridCol w="1295399"/>
              </a:tblGrid>
              <a:tr h="380999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Prescription Co-Pays</a:t>
                      </a:r>
                      <a:endParaRPr lang="en-US" sz="2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6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Tier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Retail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Co-Pay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 Day Supply</a:t>
                      </a:r>
                      <a:endParaRPr lang="en-US" sz="2400" i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Mail Order   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Co-Pay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90 Day Supply</a:t>
                      </a:r>
                      <a:endParaRPr lang="en-US" sz="2400" b="0" i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90 Day Fill at Retail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7780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3200" b="0" i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Generic</a:t>
                      </a:r>
                      <a:endParaRPr lang="en-US" sz="3200" b="0" i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 / 30 day supply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 / 90 day supply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$30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  <a:tr h="7780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Preferred </a:t>
                      </a:r>
                      <a:endParaRPr lang="en-US" sz="3200" b="0" i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Name Brand</a:t>
                      </a:r>
                      <a:endParaRPr lang="en-US" sz="3200" b="0" i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 / 30 day supply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 / 90 day supply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$75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  <a:tr h="7780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Non-Preferred           Name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Brand</a:t>
                      </a:r>
                      <a:endParaRPr lang="en-US" sz="3200" b="0" i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 / 30 day supply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 / 90 day supply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$120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2895600" cy="47625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employee.phoenix.gov/hr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1" y="5437554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 save yourself money as well as the plan, use generics where appropriate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Mail order saves you money as well as the plan – 2 copays for 3 months of medication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141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219200" y="3224213"/>
            <a:ext cx="7620000" cy="1500187"/>
          </a:xfrm>
        </p:spPr>
        <p:txBody>
          <a:bodyPr/>
          <a:lstStyle/>
          <a:p>
            <a:r>
              <a:rPr lang="en-US" sz="4000" dirty="0" smtClean="0"/>
              <a:t>CIGNA Pharmacy Management Replaced CVS/Caremark</a:t>
            </a:r>
          </a:p>
          <a:p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employee.phoenix.gov/hr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092700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01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72400" cy="12954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CIGNA Pharmacy </a:t>
            </a:r>
            <a:r>
              <a:rPr lang="en-US" sz="3600" b="1" dirty="0" smtClean="0">
                <a:ln w="11430"/>
                <a:solidFill>
                  <a:srgbClr val="00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Replaces CVS/Caremark</a:t>
            </a:r>
            <a:endParaRPr lang="en-US" sz="3600" b="1" dirty="0">
              <a:ln w="11430"/>
              <a:solidFill>
                <a:srgbClr val="00CC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676400"/>
            <a:ext cx="7772400" cy="4495800"/>
          </a:xfrm>
        </p:spPr>
        <p:txBody>
          <a:bodyPr/>
          <a:lstStyle/>
          <a:p>
            <a:r>
              <a:rPr lang="en-US" dirty="0" smtClean="0"/>
              <a:t>Effective on August 1, 2011</a:t>
            </a:r>
          </a:p>
          <a:p>
            <a:endParaRPr lang="en-US" sz="1600" dirty="0" smtClean="0"/>
          </a:p>
          <a:p>
            <a:r>
              <a:rPr lang="en-US" dirty="0" smtClean="0"/>
              <a:t>For CIGNA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en-US" dirty="0" smtClean="0"/>
              <a:t> BlueCross/BlueShield plans.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You should be using your CIGNA Pharmacy card at this point.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Contact the onsite Pharmacy Representative in the Benefits Office for help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employee.phoenix.gov/hr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2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Retiree Medicare Meetings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You </a:t>
            </a:r>
            <a:r>
              <a:rPr lang="en-US" sz="2400" dirty="0"/>
              <a:t>are invited to a Medicare Information Meeting hosted by the City of Phoenix Benefits Office and  the Area Agency on Aging. 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Learn about the basics of Medicare from an </a:t>
            </a:r>
            <a:r>
              <a:rPr lang="en-US" sz="2400" dirty="0" smtClean="0"/>
              <a:t>impartial subject matter expert</a:t>
            </a:r>
            <a:r>
              <a:rPr lang="en-US" sz="2400" dirty="0"/>
              <a:t>.  F</a:t>
            </a:r>
            <a:r>
              <a:rPr lang="en-US" sz="2400" dirty="0" smtClean="0"/>
              <a:t>ind </a:t>
            </a:r>
            <a:r>
              <a:rPr lang="en-US" sz="2400" dirty="0"/>
              <a:t>out how the City’s coverage integrates with Medicare.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sz="2400" dirty="0"/>
              <a:t>No R.S.V.P. necessary.  Bring your spouse, family member or friend.  We look forward to seeing you there.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employee.phoenix.gov/</a:t>
            </a:r>
            <a:r>
              <a:rPr lang="en-US" dirty="0" err="1" smtClean="0"/>
              <a:t>hr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2388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Retiree Medicare Meetings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0584096"/>
              </p:ext>
            </p:extLst>
          </p:nvPr>
        </p:nvGraphicFramePr>
        <p:xfrm>
          <a:off x="33728" y="1828800"/>
          <a:ext cx="914400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7207"/>
                <a:gridCol w="3058793"/>
                <a:gridCol w="3048000"/>
              </a:tblGrid>
              <a:tr h="9143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Tues., </a:t>
                      </a:r>
                      <a:r>
                        <a:rPr lang="en-US" sz="2000" dirty="0">
                          <a:effectLst/>
                        </a:rPr>
                        <a:t>October 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9:30 – 11:30 a.m.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Weds., </a:t>
                      </a:r>
                      <a:r>
                        <a:rPr lang="en-US" sz="2000" dirty="0">
                          <a:effectLst/>
                        </a:rPr>
                        <a:t>November 9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9:30 – 11:30 a.m.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Thurs.,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November 17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9:30 – 11:30 a.m.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828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err="1" smtClean="0">
                          <a:effectLst/>
                        </a:rPr>
                        <a:t>Goelet</a:t>
                      </a:r>
                      <a:r>
                        <a:rPr lang="en-US" sz="1800" b="0" dirty="0" smtClean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Beuf</a:t>
                      </a:r>
                      <a:r>
                        <a:rPr lang="en-US" sz="1800" b="0" dirty="0">
                          <a:effectLst/>
                        </a:rPr>
                        <a:t> Senior Center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3435 W. Pinnacle Peak Rd.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Phoenix, AZ  85027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602-534-9743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Washington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Activity Center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2240 W. Citrus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Phoenix, AZ  85015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602-262-6971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So.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Mountain Senior Center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212 E. Alta Vista Rd.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Phoenix, AZ  85040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602-262-4093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employee.phoenix.gov/hr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4724400"/>
            <a:ext cx="594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We’re sorry if you can’t make it to one of these meetings. Information </a:t>
            </a:r>
            <a:r>
              <a:rPr lang="en-US" dirty="0"/>
              <a:t>will be available online at </a:t>
            </a:r>
            <a:r>
              <a:rPr lang="en-US" u="sng" dirty="0"/>
              <a:t>http://employee.phoenix.gov/hr/retirees/index.html</a:t>
            </a:r>
            <a:endParaRPr lang="en-US" sz="2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74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543800" cy="1143000"/>
          </a:xfrm>
        </p:spPr>
        <p:txBody>
          <a:bodyPr/>
          <a:lstStyle/>
          <a:p>
            <a:r>
              <a:rPr lang="en-US" sz="4400" dirty="0" smtClean="0"/>
              <a:t>Wellness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96388"/>
            <a:ext cx="7772400" cy="4475812"/>
          </a:xfrm>
        </p:spPr>
        <p:txBody>
          <a:bodyPr/>
          <a:lstStyle/>
          <a:p>
            <a:r>
              <a:rPr lang="en-US" dirty="0" smtClean="0"/>
              <a:t>Wellness programs help to control medical premium costs.</a:t>
            </a:r>
          </a:p>
          <a:p>
            <a:endParaRPr lang="en-US" dirty="0"/>
          </a:p>
          <a:p>
            <a:r>
              <a:rPr lang="en-US" dirty="0" smtClean="0"/>
              <a:t>The City is introducing a Health Risk Assessment incentive for employees.</a:t>
            </a:r>
          </a:p>
          <a:p>
            <a:endParaRPr lang="en-US" dirty="0"/>
          </a:p>
          <a:p>
            <a:r>
              <a:rPr lang="en-US" dirty="0" smtClean="0"/>
              <a:t>Wellness program options and incentives for retirees will be reviewed and implemented in 2012.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employee.phoenix.gov/hr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3074" name="Picture 2" descr="C:\Documents and Settings\ldewar.DMPHX\Local Settings\Temporary Internet Files\Content.IE5\UTBDAAPH\MP9004097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6564" y="0"/>
            <a:ext cx="1171236" cy="169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849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employee.phoenix.gov/hr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51635" y="3013501"/>
            <a:ext cx="5251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Helpful Reminders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50144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 AND COMMENTS?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employee.phoenix.gov/hr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888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31 Day Rule</a:t>
            </a:r>
            <a:endParaRPr lang="en-US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31 Days</a:t>
            </a:r>
          </a:p>
          <a:p>
            <a:pPr marL="0" indent="0">
              <a:buNone/>
            </a:pPr>
            <a:endParaRPr lang="en-US" sz="1400" u="sng" dirty="0" smtClean="0"/>
          </a:p>
          <a:p>
            <a:r>
              <a:rPr lang="en-US" sz="2400" dirty="0" smtClean="0"/>
              <a:t>Benefit changes for qualified life events must be made within 31 days.</a:t>
            </a:r>
          </a:p>
          <a:p>
            <a:endParaRPr lang="en-US" sz="2400" dirty="0" smtClean="0"/>
          </a:p>
          <a:p>
            <a:r>
              <a:rPr lang="en-US" sz="2400" dirty="0" smtClean="0"/>
              <a:t>Marriage, divorce, birth, loss of other group coverage, etc.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92D050"/>
                </a:solidFill>
              </a:rPr>
              <a:t>If you forget, you are responsible for the medical, pharmacy and dental claims the ineligible dependent incurs.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31B5-3E3E-4326-B7A3-1D56E24AE97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 descr="C:\Documents and Settings\ldewar.DMPHX\Local Settings\Temporary Internet Files\Content.IE5\OEIBRCN1\MC900351921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99033"/>
            <a:ext cx="1134701" cy="903227"/>
          </a:xfrm>
          <a:prstGeom prst="rect">
            <a:avLst/>
          </a:prstGeom>
          <a:solidFill>
            <a:schemeClr val="accent3">
              <a:lumMod val="10000"/>
            </a:schemeClr>
          </a:solidFill>
          <a:extLst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employee.phoenix.gov/hr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82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 I Re-enroll?</a:t>
            </a:r>
            <a:endParaRPr lang="en-US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524000"/>
            <a:ext cx="7772400" cy="46482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Yes, you may re-enroll in City retiree medical coverage during Open Enrollment if you’ve had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CONTINUOUS, COMPARABLE COVERAGE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since the date you dropped the City’s coverage.</a:t>
            </a:r>
          </a:p>
          <a:p>
            <a:pPr marL="0" indent="0">
              <a:buNone/>
            </a:pPr>
            <a:r>
              <a:rPr lang="en-US" dirty="0" smtClean="0"/>
              <a:t>Evidence of continuous, comparable coverage is required.  Speak with a Benefits Analyst for details.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31B5-3E3E-4326-B7A3-1D56E24AE97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employee.phoenix.gov/hr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4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chemeClr val="tx1"/>
                </a:solidFill>
              </a:rPr>
              <a:t>Medicare Eligibility </a:t>
            </a:r>
            <a:endParaRPr lang="en-US" sz="4400" b="1" dirty="0">
              <a:ln w="11430"/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371600"/>
            <a:ext cx="7671216" cy="4953000"/>
          </a:xfrm>
          <a:ln>
            <a:noFill/>
          </a:ln>
        </p:spPr>
        <p:txBody>
          <a:bodyPr/>
          <a:lstStyle/>
          <a:p>
            <a:r>
              <a:rPr lang="en-US" sz="2400" dirty="0">
                <a:cs typeface="Calibri" pitchFamily="34" charset="0"/>
              </a:rPr>
              <a:t>You are eligible for Medicare on the 1st day of the month </a:t>
            </a:r>
            <a:r>
              <a:rPr lang="en-US" sz="2400" dirty="0" smtClean="0">
                <a:cs typeface="Calibri" pitchFamily="34" charset="0"/>
              </a:rPr>
              <a:t>you turn </a:t>
            </a:r>
            <a:r>
              <a:rPr lang="en-US" sz="2400" dirty="0">
                <a:cs typeface="Calibri" pitchFamily="34" charset="0"/>
              </a:rPr>
              <a:t>65</a:t>
            </a:r>
            <a:r>
              <a:rPr lang="en-US" sz="2400" dirty="0" smtClean="0">
                <a:cs typeface="Calibri" pitchFamily="34" charset="0"/>
              </a:rPr>
              <a:t>.</a:t>
            </a:r>
          </a:p>
          <a:p>
            <a:endParaRPr lang="en-US" sz="1600" dirty="0">
              <a:cs typeface="Calibri" pitchFamily="34" charset="0"/>
            </a:endParaRPr>
          </a:p>
          <a:p>
            <a:r>
              <a:rPr lang="en-US" sz="2400" dirty="0" smtClean="0">
                <a:cs typeface="Calibri" pitchFamily="34" charset="0"/>
              </a:rPr>
              <a:t>You </a:t>
            </a:r>
            <a:r>
              <a:rPr lang="en-US" sz="2400" dirty="0">
                <a:cs typeface="Calibri" pitchFamily="34" charset="0"/>
              </a:rPr>
              <a:t>are </a:t>
            </a:r>
            <a:r>
              <a:rPr lang="en-US" sz="2400" dirty="0" smtClean="0">
                <a:cs typeface="Calibri" pitchFamily="34" charset="0"/>
              </a:rPr>
              <a:t>eligible </a:t>
            </a:r>
            <a:r>
              <a:rPr lang="en-US" sz="2400" dirty="0">
                <a:cs typeface="Calibri" pitchFamily="34" charset="0"/>
              </a:rPr>
              <a:t>for Medicare if you </a:t>
            </a:r>
            <a:r>
              <a:rPr lang="en-US" sz="2400" dirty="0" smtClean="0">
                <a:cs typeface="Calibri" pitchFamily="34" charset="0"/>
              </a:rPr>
              <a:t>are</a:t>
            </a:r>
            <a:endParaRPr lang="en-US" sz="2400" dirty="0"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smtClean="0">
                <a:cs typeface="Calibri" pitchFamily="34" charset="0"/>
              </a:rPr>
              <a:t>    qualified </a:t>
            </a:r>
            <a:r>
              <a:rPr lang="en-US" sz="2400" dirty="0">
                <a:cs typeface="Calibri" pitchFamily="34" charset="0"/>
              </a:rPr>
              <a:t>for Social Security Disability Income </a:t>
            </a:r>
          </a:p>
          <a:p>
            <a:pPr marL="0" indent="0">
              <a:buNone/>
            </a:pPr>
            <a:r>
              <a:rPr lang="en-US" sz="2400" dirty="0" smtClean="0">
                <a:cs typeface="Calibri" pitchFamily="34" charset="0"/>
              </a:rPr>
              <a:t>     (SSDI</a:t>
            </a:r>
            <a:r>
              <a:rPr lang="en-US" sz="2400" dirty="0">
                <a:cs typeface="Calibri" pitchFamily="34" charset="0"/>
              </a:rPr>
              <a:t>) for the previous two years. </a:t>
            </a:r>
            <a:r>
              <a:rPr lang="en-US" sz="2400" dirty="0" smtClean="0">
                <a:cs typeface="Calibri" pitchFamily="34" charset="0"/>
              </a:rPr>
              <a:t> Medicare</a:t>
            </a:r>
            <a:endParaRPr lang="en-US" sz="2400" dirty="0"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smtClean="0">
                <a:cs typeface="Calibri" pitchFamily="34" charset="0"/>
              </a:rPr>
              <a:t>    enrollment </a:t>
            </a:r>
            <a:r>
              <a:rPr lang="en-US" sz="2400" dirty="0">
                <a:cs typeface="Calibri" pitchFamily="34" charset="0"/>
              </a:rPr>
              <a:t>is automatic when disabled</a:t>
            </a:r>
            <a:r>
              <a:rPr lang="en-US" sz="2400" dirty="0" smtClean="0">
                <a:cs typeface="Calibri" pitchFamily="34" charset="0"/>
              </a:rPr>
              <a:t>.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You must provide a copy of your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Medicare Card to the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Benefits Office.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31B5-3E3E-4326-B7A3-1D56E24AE97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employee.phoenix.gov/hr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905646" y="5105400"/>
            <a:ext cx="1238354" cy="1736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96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0" y="381000"/>
            <a:ext cx="77724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Benefits Info Online</a:t>
            </a:r>
            <a:endParaRPr lang="en-US" sz="4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indent="0" algn="ctr">
              <a:buNone/>
            </a:pPr>
            <a:endParaRPr lang="en-US" b="1" spc="150" dirty="0" smtClean="0">
              <a:ln w="11430"/>
              <a:solidFill>
                <a:srgbClr val="00B0F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u="sng" dirty="0" smtClean="0">
                <a:solidFill>
                  <a:srgbClr val="FFFF00"/>
                </a:solidFill>
              </a:rPr>
              <a:t>employee.phoenix.gov/hr</a:t>
            </a:r>
          </a:p>
          <a:p>
            <a:pPr marL="0" indent="0" algn="ctr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sz="2400" dirty="0" smtClean="0"/>
              <a:t>Benefits – Employment Services</a:t>
            </a:r>
          </a:p>
          <a:p>
            <a:pPr marL="0" indent="0" algn="ctr">
              <a:buNone/>
            </a:pPr>
            <a:r>
              <a:rPr lang="en-US" sz="2400" dirty="0" smtClean="0"/>
              <a:t>Training &amp; Development – Support Services</a:t>
            </a:r>
          </a:p>
          <a:p>
            <a:pPr marL="0" indent="0" algn="ctr">
              <a:buNone/>
            </a:pPr>
            <a:r>
              <a:rPr lang="en-US" sz="2400" dirty="0" smtClean="0"/>
              <a:t>eCHRIS Self-Service - </a:t>
            </a:r>
            <a:r>
              <a:rPr lang="en-US" sz="2400" b="1" dirty="0" smtClean="0">
                <a:solidFill>
                  <a:srgbClr val="FFFF00"/>
                </a:solidFill>
              </a:rPr>
              <a:t>Retirees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u="sng" spc="150" dirty="0">
              <a:ln w="11430"/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employee.phoenix.gov/hr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03400" y="4257765"/>
            <a:ext cx="669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2D050"/>
                </a:solidFill>
              </a:rPr>
              <a:t>FORMS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00B050"/>
                </a:solidFill>
              </a:rPr>
              <a:t>DOCUMENTS</a:t>
            </a:r>
            <a:r>
              <a:rPr lang="en-US" sz="2000" dirty="0" smtClean="0"/>
              <a:t>   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WEBSITE LINKS    </a:t>
            </a:r>
            <a:r>
              <a:rPr lang="en-US" sz="2000" dirty="0" smtClean="0">
                <a:solidFill>
                  <a:srgbClr val="3399FF"/>
                </a:solidFill>
              </a:rPr>
              <a:t>UPDATES</a:t>
            </a:r>
          </a:p>
        </p:txBody>
      </p:sp>
      <p:pic>
        <p:nvPicPr>
          <p:cNvPr id="6148" name="Picture 4" descr="C:\Documents and Settings\ldewar.DMPHX\Local Settings\Temporary Internet Files\Content.IE5\9BBRY7A0\MC9004413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768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550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772400" cy="838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eCHRIS Help	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HR Center</a:t>
            </a:r>
          </a:p>
          <a:p>
            <a:pPr lvl="1"/>
            <a:r>
              <a:rPr lang="en-US" dirty="0" smtClean="0"/>
              <a:t>(602) 262-6608</a:t>
            </a:r>
          </a:p>
          <a:p>
            <a:pPr lvl="1"/>
            <a:r>
              <a:rPr lang="en-US" dirty="0" smtClean="0"/>
              <a:t>Located on the 1</a:t>
            </a:r>
            <a:r>
              <a:rPr lang="en-US" baseline="30000" dirty="0" smtClean="0"/>
              <a:t>st</a:t>
            </a:r>
            <a:r>
              <a:rPr lang="en-US" dirty="0" smtClean="0"/>
              <a:t> floor of the Personnel Building.</a:t>
            </a:r>
          </a:p>
          <a:p>
            <a:endParaRPr lang="en-US" sz="1800" dirty="0"/>
          </a:p>
          <a:p>
            <a:r>
              <a:rPr lang="en-US" u="sng" dirty="0" smtClean="0"/>
              <a:t>Benefits Office</a:t>
            </a:r>
          </a:p>
          <a:p>
            <a:pPr lvl="1"/>
            <a:r>
              <a:rPr lang="en-US" dirty="0" smtClean="0"/>
              <a:t>(602) 262-4777</a:t>
            </a:r>
          </a:p>
          <a:p>
            <a:pPr lvl="1"/>
            <a:r>
              <a:rPr lang="en-US" dirty="0" smtClean="0"/>
              <a:t>Located on the 4</a:t>
            </a:r>
            <a:r>
              <a:rPr lang="en-US" baseline="30000" dirty="0" smtClean="0"/>
              <a:t>th</a:t>
            </a:r>
            <a:r>
              <a:rPr lang="en-US" dirty="0" smtClean="0"/>
              <a:t> floor of the Personnel Building.</a:t>
            </a:r>
          </a:p>
          <a:p>
            <a:pPr lvl="1"/>
            <a:endParaRPr lang="en-US" sz="1600" dirty="0"/>
          </a:p>
          <a:p>
            <a:r>
              <a:rPr lang="en-US" u="sng" dirty="0" smtClean="0"/>
              <a:t>Password Help</a:t>
            </a:r>
          </a:p>
          <a:p>
            <a:pPr lvl="1"/>
            <a:r>
              <a:rPr lang="en-US" dirty="0" smtClean="0"/>
              <a:t>Call (602) 534-4357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employee.phoenix.gov/hr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408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772400" cy="838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the Mail</a:t>
            </a:r>
            <a:endParaRPr lang="en-US" sz="5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63" name="Picture 15" descr="C:\Documents and Settings\ldewar.DMPHX\Local Settings\Temporary Internet Files\Content.IE5\OEIBRCN1\MC9000243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8564"/>
            <a:ext cx="792785" cy="86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8486" y="1333399"/>
            <a:ext cx="3829034" cy="499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9266" y="2834651"/>
            <a:ext cx="3429000" cy="220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9266" y="5791200"/>
            <a:ext cx="3563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Keep your address updated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07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3399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Self Funding</a:t>
            </a:r>
            <a:endParaRPr lang="en-US" sz="4800" b="1" dirty="0">
              <a:ln w="11430"/>
              <a:solidFill>
                <a:srgbClr val="3399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772400" cy="4419600"/>
          </a:xfrm>
        </p:spPr>
        <p:txBody>
          <a:bodyPr/>
          <a:lstStyle/>
          <a:p>
            <a:r>
              <a:rPr lang="en-US" dirty="0" smtClean="0"/>
              <a:t>Provider networks are leased.</a:t>
            </a:r>
          </a:p>
          <a:p>
            <a:pPr lvl="1"/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Provider reimbursement levels are set 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City pays a monthly fee to process claims and provide other services.</a:t>
            </a:r>
          </a:p>
          <a:p>
            <a:endParaRPr lang="en-US" sz="1600" dirty="0" smtClean="0"/>
          </a:p>
          <a:p>
            <a:r>
              <a:rPr lang="en-US" dirty="0" smtClean="0"/>
              <a:t>City is billed for the amount paid to each doctor, hospital, lab, etc.</a:t>
            </a:r>
          </a:p>
          <a:p>
            <a:pPr lvl="1"/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This is paid from the Health Care Benefits Trust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employee.phoenix.gov/hr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20AF-2BB0-4CD3-BB5D-53F477FB1C6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7" name="Picture 3" descr="C:\Documents and Settings\ldewar.DMPHX\Local Settings\Temporary Internet Files\Content.IE5\EB7G9QIZ\MC91021632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1" y="198709"/>
            <a:ext cx="762000" cy="105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39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pulse design template">
  <a:themeElements>
    <a:clrScheme name="PPP_SBUSC_PRT_Keyboard_Help 16">
      <a:dk1>
        <a:srgbClr val="808080"/>
      </a:dk1>
      <a:lt1>
        <a:srgbClr val="FFFFFF"/>
      </a:lt1>
      <a:dk2>
        <a:srgbClr val="B2B2B2"/>
      </a:dk2>
      <a:lt2>
        <a:srgbClr val="FFFFFF"/>
      </a:lt2>
      <a:accent1>
        <a:srgbClr val="BBE0E3"/>
      </a:accent1>
      <a:accent2>
        <a:srgbClr val="333399"/>
      </a:accent2>
      <a:accent3>
        <a:srgbClr val="D5D5D5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BUSC_PRT_Keyboard_Hel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BUSC_PRT_Keyboard_Hel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3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4">
        <a:dk1>
          <a:srgbClr val="000000"/>
        </a:dk1>
        <a:lt1>
          <a:srgbClr val="B2B2B2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5">
        <a:dk1>
          <a:srgbClr val="000000"/>
        </a:dk1>
        <a:lt1>
          <a:srgbClr val="B2B2B2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6">
        <a:dk1>
          <a:srgbClr val="808080"/>
        </a:dk1>
        <a:lt1>
          <a:srgbClr val="FFFFFF"/>
        </a:lt1>
        <a:dk2>
          <a:srgbClr val="B2B2B2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pulse design template</Template>
  <TotalTime>2241</TotalTime>
  <Words>964</Words>
  <Application>Microsoft Office PowerPoint</Application>
  <PresentationFormat>On-screen Show (4:3)</PresentationFormat>
  <Paragraphs>242</Paragraphs>
  <Slides>20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Health pulse design template</vt:lpstr>
      <vt:lpstr>City of Phoenix Retiree Medical Coverage Information </vt:lpstr>
      <vt:lpstr>Slide 2</vt:lpstr>
      <vt:lpstr>The 31 Day Rule</vt:lpstr>
      <vt:lpstr>Can I Re-enroll?</vt:lpstr>
      <vt:lpstr>Medicare Eligibility </vt:lpstr>
      <vt:lpstr> Benefits Info Online</vt:lpstr>
      <vt:lpstr>eCHRIS Help  </vt:lpstr>
      <vt:lpstr>In the Mail</vt:lpstr>
      <vt:lpstr>Self Funding</vt:lpstr>
      <vt:lpstr>$215 Million = </vt:lpstr>
      <vt:lpstr>Slide 11</vt:lpstr>
      <vt:lpstr>Slide 12</vt:lpstr>
      <vt:lpstr>Co-Pay Changes as of Aug. 1  </vt:lpstr>
      <vt:lpstr>Prescription Co-Pays  Do Not Change </vt:lpstr>
      <vt:lpstr>Slide 15</vt:lpstr>
      <vt:lpstr>CIGNA Pharmacy Replaces CVS/Caremark</vt:lpstr>
      <vt:lpstr>Retiree Medicare Meetings</vt:lpstr>
      <vt:lpstr>Retiree Medicare Meetings</vt:lpstr>
      <vt:lpstr>Wellness </vt:lpstr>
      <vt:lpstr>Slide 20</vt:lpstr>
    </vt:vector>
  </TitlesOfParts>
  <Company>City of Phoenix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Enrollment  Information Meeting</dc:title>
  <dc:creator>Leslie Dewar</dc:creator>
  <cp:lastModifiedBy>Owner</cp:lastModifiedBy>
  <cp:revision>155</cp:revision>
  <cp:lastPrinted>2011-05-18T15:02:45Z</cp:lastPrinted>
  <dcterms:created xsi:type="dcterms:W3CDTF">2011-04-25T19:40:37Z</dcterms:created>
  <dcterms:modified xsi:type="dcterms:W3CDTF">2011-10-28T15:52:50Z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TC102862101033</vt:lpwstr>
  </property>
</Properties>
</file>